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xlsx" ContentType="application/vnd.openxmlformats-officedocument.spreadsheetml.sheet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76" r:id="rId3"/>
    <p:sldId id="258" r:id="rId4"/>
    <p:sldId id="263" r:id="rId5"/>
    <p:sldId id="270" r:id="rId6"/>
    <p:sldId id="271" r:id="rId7"/>
    <p:sldId id="260" r:id="rId8"/>
    <p:sldId id="261" r:id="rId9"/>
    <p:sldId id="272" r:id="rId10"/>
    <p:sldId id="273" r:id="rId11"/>
    <p:sldId id="277" r:id="rId12"/>
    <p:sldId id="275" r:id="rId13"/>
    <p:sldId id="278" r:id="rId14"/>
    <p:sldId id="279" r:id="rId15"/>
    <p:sldId id="28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46" d="100"/>
          <a:sy n="46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2009-2010</c:v>
                </c:pt>
              </c:strCache>
            </c:strRef>
          </c:tx>
          <c:invertIfNegative val="0"/>
          <c:cat>
            <c:numRef>
              <c:f>Sheet1!$A$2:$A$10</c:f>
              <c:numCache>
                <c:formatCode>General</c:formatCode>
                <c:ptCount val="9"/>
                <c:pt idx="0">
                  <c:v>3.0</c:v>
                </c:pt>
                <c:pt idx="1">
                  <c:v>4.0</c:v>
                </c:pt>
                <c:pt idx="2">
                  <c:v>5.0</c:v>
                </c:pt>
                <c:pt idx="3">
                  <c:v>6.0</c:v>
                </c:pt>
                <c:pt idx="4">
                  <c:v>7.0</c:v>
                </c:pt>
                <c:pt idx="5">
                  <c:v>8.0</c:v>
                </c:pt>
                <c:pt idx="6">
                  <c:v>9.0</c:v>
                </c:pt>
                <c:pt idx="7">
                  <c:v>10.0</c:v>
                </c:pt>
                <c:pt idx="8">
                  <c:v>11.0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79.0</c:v>
                </c:pt>
                <c:pt idx="1">
                  <c:v>80.0</c:v>
                </c:pt>
                <c:pt idx="2">
                  <c:v>83.0</c:v>
                </c:pt>
                <c:pt idx="3">
                  <c:v>77.0</c:v>
                </c:pt>
                <c:pt idx="4">
                  <c:v>72.0</c:v>
                </c:pt>
                <c:pt idx="5">
                  <c:v>73.0</c:v>
                </c:pt>
                <c:pt idx="6">
                  <c:v>74.0</c:v>
                </c:pt>
                <c:pt idx="7">
                  <c:v>68.0</c:v>
                </c:pt>
                <c:pt idx="8">
                  <c:v>75.0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2010-2011</c:v>
                </c:pt>
              </c:strCache>
            </c:strRef>
          </c:tx>
          <c:invertIfNegative val="0"/>
          <c:cat>
            <c:numRef>
              <c:f>Sheet1!$A$2:$A$10</c:f>
              <c:numCache>
                <c:formatCode>General</c:formatCode>
                <c:ptCount val="9"/>
                <c:pt idx="0">
                  <c:v>3.0</c:v>
                </c:pt>
                <c:pt idx="1">
                  <c:v>4.0</c:v>
                </c:pt>
                <c:pt idx="2">
                  <c:v>5.0</c:v>
                </c:pt>
                <c:pt idx="3">
                  <c:v>6.0</c:v>
                </c:pt>
                <c:pt idx="4">
                  <c:v>7.0</c:v>
                </c:pt>
                <c:pt idx="5">
                  <c:v>8.0</c:v>
                </c:pt>
                <c:pt idx="6">
                  <c:v>9.0</c:v>
                </c:pt>
                <c:pt idx="7">
                  <c:v>10.0</c:v>
                </c:pt>
                <c:pt idx="8">
                  <c:v>11.0</c:v>
                </c:pt>
              </c:numCache>
            </c:numRef>
          </c:cat>
          <c:val>
            <c:numRef>
              <c:f>Sheet1!$C$2:$C$10</c:f>
              <c:numCache>
                <c:formatCode>General</c:formatCode>
                <c:ptCount val="9"/>
                <c:pt idx="0">
                  <c:v>86.0</c:v>
                </c:pt>
                <c:pt idx="1">
                  <c:v>89.0</c:v>
                </c:pt>
                <c:pt idx="2">
                  <c:v>87.0</c:v>
                </c:pt>
                <c:pt idx="3">
                  <c:v>75.0</c:v>
                </c:pt>
                <c:pt idx="4">
                  <c:v>78.0</c:v>
                </c:pt>
                <c:pt idx="5">
                  <c:v>74.0</c:v>
                </c:pt>
                <c:pt idx="6">
                  <c:v>78.0</c:v>
                </c:pt>
                <c:pt idx="7">
                  <c:v>73.0</c:v>
                </c:pt>
                <c:pt idx="8">
                  <c:v>73.0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2011-2012</c:v>
                </c:pt>
              </c:strCache>
            </c:strRef>
          </c:tx>
          <c:invertIfNegative val="0"/>
          <c:cat>
            <c:numRef>
              <c:f>Sheet1!$A$2:$A$10</c:f>
              <c:numCache>
                <c:formatCode>General</c:formatCode>
                <c:ptCount val="9"/>
                <c:pt idx="0">
                  <c:v>3.0</c:v>
                </c:pt>
                <c:pt idx="1">
                  <c:v>4.0</c:v>
                </c:pt>
                <c:pt idx="2">
                  <c:v>5.0</c:v>
                </c:pt>
                <c:pt idx="3">
                  <c:v>6.0</c:v>
                </c:pt>
                <c:pt idx="4">
                  <c:v>7.0</c:v>
                </c:pt>
                <c:pt idx="5">
                  <c:v>8.0</c:v>
                </c:pt>
                <c:pt idx="6">
                  <c:v>9.0</c:v>
                </c:pt>
                <c:pt idx="7">
                  <c:v>10.0</c:v>
                </c:pt>
                <c:pt idx="8">
                  <c:v>11.0</c:v>
                </c:pt>
              </c:numCache>
            </c:numRef>
          </c:cat>
          <c:val>
            <c:numRef>
              <c:f>Sheet1!$D$2:$D$10</c:f>
              <c:numCache>
                <c:formatCode>General</c:formatCode>
                <c:ptCount val="9"/>
                <c:pt idx="0">
                  <c:v>82.0</c:v>
                </c:pt>
                <c:pt idx="1">
                  <c:v>83.0</c:v>
                </c:pt>
                <c:pt idx="2">
                  <c:v>78.0</c:v>
                </c:pt>
                <c:pt idx="3">
                  <c:v>70.0</c:v>
                </c:pt>
                <c:pt idx="4">
                  <c:v>71.0</c:v>
                </c:pt>
                <c:pt idx="5">
                  <c:v>68.0</c:v>
                </c:pt>
                <c:pt idx="6">
                  <c:v>84.0</c:v>
                </c:pt>
                <c:pt idx="7">
                  <c:v>84.0</c:v>
                </c:pt>
                <c:pt idx="8">
                  <c:v>85.0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09228232"/>
        <c:axId val="-2111207464"/>
      </c:barChart>
      <c:catAx>
        <c:axId val="-2109228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-2111207464"/>
        <c:crosses val="autoZero"/>
        <c:auto val="1"/>
        <c:lblAlgn val="ctr"/>
        <c:lblOffset val="100"/>
        <c:noMultiLvlLbl val="0"/>
      </c:catAx>
      <c:valAx>
        <c:axId val="-211120746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Proficient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-210922823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2009-2010</c:v>
                </c:pt>
              </c:strCache>
            </c:strRef>
          </c:tx>
          <c:invertIfNegative val="0"/>
          <c:cat>
            <c:numRef>
              <c:f>Sheet1!$A$2:$A$10</c:f>
              <c:numCache>
                <c:formatCode>General</c:formatCode>
                <c:ptCount val="9"/>
                <c:pt idx="0">
                  <c:v>3.0</c:v>
                </c:pt>
                <c:pt idx="1">
                  <c:v>4.0</c:v>
                </c:pt>
                <c:pt idx="2">
                  <c:v>5.0</c:v>
                </c:pt>
                <c:pt idx="3">
                  <c:v>6.0</c:v>
                </c:pt>
                <c:pt idx="4">
                  <c:v>7.0</c:v>
                </c:pt>
                <c:pt idx="5">
                  <c:v>8.0</c:v>
                </c:pt>
                <c:pt idx="6">
                  <c:v>9.0</c:v>
                </c:pt>
                <c:pt idx="7">
                  <c:v>10.0</c:v>
                </c:pt>
                <c:pt idx="8">
                  <c:v>11.0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80.0</c:v>
                </c:pt>
                <c:pt idx="1">
                  <c:v>85.0</c:v>
                </c:pt>
                <c:pt idx="2">
                  <c:v>86.0</c:v>
                </c:pt>
                <c:pt idx="3">
                  <c:v>82.0</c:v>
                </c:pt>
                <c:pt idx="4">
                  <c:v>73.0</c:v>
                </c:pt>
                <c:pt idx="5">
                  <c:v>73.0</c:v>
                </c:pt>
                <c:pt idx="6">
                  <c:v>76.0</c:v>
                </c:pt>
                <c:pt idx="7">
                  <c:v>68.0</c:v>
                </c:pt>
                <c:pt idx="8">
                  <c:v>75.0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2010-2011</c:v>
                </c:pt>
              </c:strCache>
            </c:strRef>
          </c:tx>
          <c:invertIfNegative val="0"/>
          <c:cat>
            <c:numRef>
              <c:f>Sheet1!$A$2:$A$10</c:f>
              <c:numCache>
                <c:formatCode>General</c:formatCode>
                <c:ptCount val="9"/>
                <c:pt idx="0">
                  <c:v>3.0</c:v>
                </c:pt>
                <c:pt idx="1">
                  <c:v>4.0</c:v>
                </c:pt>
                <c:pt idx="2">
                  <c:v>5.0</c:v>
                </c:pt>
                <c:pt idx="3">
                  <c:v>6.0</c:v>
                </c:pt>
                <c:pt idx="4">
                  <c:v>7.0</c:v>
                </c:pt>
                <c:pt idx="5">
                  <c:v>8.0</c:v>
                </c:pt>
                <c:pt idx="6">
                  <c:v>9.0</c:v>
                </c:pt>
                <c:pt idx="7">
                  <c:v>10.0</c:v>
                </c:pt>
                <c:pt idx="8">
                  <c:v>11.0</c:v>
                </c:pt>
              </c:numCache>
            </c:numRef>
          </c:cat>
          <c:val>
            <c:numRef>
              <c:f>Sheet1!$C$2:$C$10</c:f>
              <c:numCache>
                <c:formatCode>General</c:formatCode>
                <c:ptCount val="9"/>
                <c:pt idx="0">
                  <c:v>90.0</c:v>
                </c:pt>
                <c:pt idx="1">
                  <c:v>91.0</c:v>
                </c:pt>
                <c:pt idx="2">
                  <c:v>85.0</c:v>
                </c:pt>
                <c:pt idx="3">
                  <c:v>84.0</c:v>
                </c:pt>
                <c:pt idx="4">
                  <c:v>80.0</c:v>
                </c:pt>
                <c:pt idx="5">
                  <c:v>75.0</c:v>
                </c:pt>
                <c:pt idx="6">
                  <c:v>74.0</c:v>
                </c:pt>
                <c:pt idx="7">
                  <c:v>71.0</c:v>
                </c:pt>
                <c:pt idx="8">
                  <c:v>74.0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2011-2012</c:v>
                </c:pt>
              </c:strCache>
            </c:strRef>
          </c:tx>
          <c:invertIfNegative val="0"/>
          <c:cat>
            <c:numRef>
              <c:f>Sheet1!$A$2:$A$10</c:f>
              <c:numCache>
                <c:formatCode>General</c:formatCode>
                <c:ptCount val="9"/>
                <c:pt idx="0">
                  <c:v>3.0</c:v>
                </c:pt>
                <c:pt idx="1">
                  <c:v>4.0</c:v>
                </c:pt>
                <c:pt idx="2">
                  <c:v>5.0</c:v>
                </c:pt>
                <c:pt idx="3">
                  <c:v>6.0</c:v>
                </c:pt>
                <c:pt idx="4">
                  <c:v>7.0</c:v>
                </c:pt>
                <c:pt idx="5">
                  <c:v>8.0</c:v>
                </c:pt>
                <c:pt idx="6">
                  <c:v>9.0</c:v>
                </c:pt>
                <c:pt idx="7">
                  <c:v>10.0</c:v>
                </c:pt>
                <c:pt idx="8">
                  <c:v>11.0</c:v>
                </c:pt>
              </c:numCache>
            </c:numRef>
          </c:cat>
          <c:val>
            <c:numRef>
              <c:f>Sheet1!$D$2:$D$10</c:f>
              <c:numCache>
                <c:formatCode>General</c:formatCode>
                <c:ptCount val="9"/>
                <c:pt idx="0">
                  <c:v>87.0</c:v>
                </c:pt>
                <c:pt idx="1">
                  <c:v>86.0</c:v>
                </c:pt>
                <c:pt idx="2">
                  <c:v>84.0</c:v>
                </c:pt>
                <c:pt idx="3">
                  <c:v>83.0</c:v>
                </c:pt>
                <c:pt idx="4">
                  <c:v>83.0</c:v>
                </c:pt>
                <c:pt idx="5">
                  <c:v>67.0</c:v>
                </c:pt>
                <c:pt idx="6">
                  <c:v>82.0</c:v>
                </c:pt>
                <c:pt idx="7">
                  <c:v>85.0</c:v>
                </c:pt>
                <c:pt idx="8">
                  <c:v>85.0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09660216"/>
        <c:axId val="-2116208392"/>
      </c:barChart>
      <c:catAx>
        <c:axId val="-2109660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-2116208392"/>
        <c:crosses val="autoZero"/>
        <c:auto val="1"/>
        <c:lblAlgn val="ctr"/>
        <c:lblOffset val="100"/>
        <c:noMultiLvlLbl val="0"/>
      </c:catAx>
      <c:valAx>
        <c:axId val="-211620839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Proficient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-210966021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2009-2010</c:v>
                </c:pt>
              </c:strCache>
            </c:strRef>
          </c:tx>
          <c:invertIfNegative val="0"/>
          <c:cat>
            <c:numRef>
              <c:f>Sheet1!$A$2:$A$10</c:f>
              <c:numCache>
                <c:formatCode>General</c:formatCode>
                <c:ptCount val="9"/>
                <c:pt idx="0">
                  <c:v>3.0</c:v>
                </c:pt>
                <c:pt idx="1">
                  <c:v>4.0</c:v>
                </c:pt>
                <c:pt idx="2">
                  <c:v>5.0</c:v>
                </c:pt>
                <c:pt idx="3">
                  <c:v>6.0</c:v>
                </c:pt>
                <c:pt idx="4">
                  <c:v>7.0</c:v>
                </c:pt>
                <c:pt idx="5">
                  <c:v>8.0</c:v>
                </c:pt>
                <c:pt idx="6">
                  <c:v>9.0</c:v>
                </c:pt>
                <c:pt idx="7">
                  <c:v>10.0</c:v>
                </c:pt>
                <c:pt idx="8">
                  <c:v>11.0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85.0</c:v>
                </c:pt>
                <c:pt idx="1">
                  <c:v>90.0</c:v>
                </c:pt>
                <c:pt idx="2">
                  <c:v>87.0</c:v>
                </c:pt>
                <c:pt idx="3">
                  <c:v>88.0</c:v>
                </c:pt>
                <c:pt idx="4">
                  <c:v>81.0</c:v>
                </c:pt>
                <c:pt idx="5">
                  <c:v>81.0</c:v>
                </c:pt>
                <c:pt idx="6">
                  <c:v>84.0</c:v>
                </c:pt>
                <c:pt idx="7">
                  <c:v>80.0</c:v>
                </c:pt>
                <c:pt idx="8">
                  <c:v>80.0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2010-2011</c:v>
                </c:pt>
              </c:strCache>
            </c:strRef>
          </c:tx>
          <c:invertIfNegative val="0"/>
          <c:cat>
            <c:numRef>
              <c:f>Sheet1!$A$2:$A$10</c:f>
              <c:numCache>
                <c:formatCode>General</c:formatCode>
                <c:ptCount val="9"/>
                <c:pt idx="0">
                  <c:v>3.0</c:v>
                </c:pt>
                <c:pt idx="1">
                  <c:v>4.0</c:v>
                </c:pt>
                <c:pt idx="2">
                  <c:v>5.0</c:v>
                </c:pt>
                <c:pt idx="3">
                  <c:v>6.0</c:v>
                </c:pt>
                <c:pt idx="4">
                  <c:v>7.0</c:v>
                </c:pt>
                <c:pt idx="5">
                  <c:v>8.0</c:v>
                </c:pt>
                <c:pt idx="6">
                  <c:v>9.0</c:v>
                </c:pt>
                <c:pt idx="7">
                  <c:v>10.0</c:v>
                </c:pt>
                <c:pt idx="8">
                  <c:v>11.0</c:v>
                </c:pt>
              </c:numCache>
            </c:numRef>
          </c:cat>
          <c:val>
            <c:numRef>
              <c:f>Sheet1!$C$2:$C$10</c:f>
              <c:numCache>
                <c:formatCode>General</c:formatCode>
                <c:ptCount val="9"/>
                <c:pt idx="0">
                  <c:v>91.0</c:v>
                </c:pt>
                <c:pt idx="1">
                  <c:v>90.0</c:v>
                </c:pt>
                <c:pt idx="2">
                  <c:v>90.0</c:v>
                </c:pt>
                <c:pt idx="3">
                  <c:v>80.0</c:v>
                </c:pt>
                <c:pt idx="4">
                  <c:v>85.0</c:v>
                </c:pt>
                <c:pt idx="5">
                  <c:v>85.0</c:v>
                </c:pt>
                <c:pt idx="6">
                  <c:v>82.0</c:v>
                </c:pt>
                <c:pt idx="7">
                  <c:v>83.0</c:v>
                </c:pt>
                <c:pt idx="8">
                  <c:v>80.0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2011-2012</c:v>
                </c:pt>
              </c:strCache>
            </c:strRef>
          </c:tx>
          <c:invertIfNegative val="0"/>
          <c:cat>
            <c:numRef>
              <c:f>Sheet1!$A$2:$A$10</c:f>
              <c:numCache>
                <c:formatCode>General</c:formatCode>
                <c:ptCount val="9"/>
                <c:pt idx="0">
                  <c:v>3.0</c:v>
                </c:pt>
                <c:pt idx="1">
                  <c:v>4.0</c:v>
                </c:pt>
                <c:pt idx="2">
                  <c:v>5.0</c:v>
                </c:pt>
                <c:pt idx="3">
                  <c:v>6.0</c:v>
                </c:pt>
                <c:pt idx="4">
                  <c:v>7.0</c:v>
                </c:pt>
                <c:pt idx="5">
                  <c:v>8.0</c:v>
                </c:pt>
                <c:pt idx="6">
                  <c:v>9.0</c:v>
                </c:pt>
                <c:pt idx="7">
                  <c:v>10.0</c:v>
                </c:pt>
                <c:pt idx="8">
                  <c:v>11.0</c:v>
                </c:pt>
              </c:numCache>
            </c:numRef>
          </c:cat>
          <c:val>
            <c:numRef>
              <c:f>Sheet1!$D$2:$D$10</c:f>
              <c:numCache>
                <c:formatCode>General</c:formatCode>
                <c:ptCount val="9"/>
                <c:pt idx="0">
                  <c:v>93.0</c:v>
                </c:pt>
                <c:pt idx="1">
                  <c:v>93.0</c:v>
                </c:pt>
                <c:pt idx="2">
                  <c:v>83.0</c:v>
                </c:pt>
                <c:pt idx="3">
                  <c:v>81.0</c:v>
                </c:pt>
                <c:pt idx="4">
                  <c:v>72.0</c:v>
                </c:pt>
                <c:pt idx="5">
                  <c:v>73.0</c:v>
                </c:pt>
                <c:pt idx="6">
                  <c:v>82.0</c:v>
                </c:pt>
                <c:pt idx="7">
                  <c:v>83.0</c:v>
                </c:pt>
                <c:pt idx="8">
                  <c:v>85.0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11985320"/>
        <c:axId val="-2116795976"/>
      </c:barChart>
      <c:catAx>
        <c:axId val="-2111985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-2116795976"/>
        <c:crosses val="autoZero"/>
        <c:auto val="1"/>
        <c:lblAlgn val="ctr"/>
        <c:lblOffset val="100"/>
        <c:noMultiLvlLbl val="0"/>
      </c:catAx>
      <c:valAx>
        <c:axId val="-2116795976"/>
        <c:scaling>
          <c:orientation val="minMax"/>
          <c:min val="0.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Proficient</a:t>
                </a:r>
                <a:endParaRPr lang="en-US" dirty="0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-211198532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2010-2011</c:v>
                </c:pt>
              </c:strCache>
            </c:strRef>
          </c:tx>
          <c:invertIfNegative val="0"/>
          <c:cat>
            <c:strRef>
              <c:f>Sheet1!$A$2:$A$11</c:f>
              <c:strCache>
                <c:ptCount val="8"/>
                <c:pt idx="0">
                  <c:v>3rd-4th</c:v>
                </c:pt>
                <c:pt idx="1">
                  <c:v>4th-5th</c:v>
                </c:pt>
                <c:pt idx="2">
                  <c:v>5th-6th</c:v>
                </c:pt>
                <c:pt idx="3">
                  <c:v>6th-7th</c:v>
                </c:pt>
                <c:pt idx="4">
                  <c:v>7th-8th</c:v>
                </c:pt>
                <c:pt idx="5">
                  <c:v>8th-9th</c:v>
                </c:pt>
                <c:pt idx="6">
                  <c:v>9th-10th</c:v>
                </c:pt>
                <c:pt idx="7">
                  <c:v>10th-11th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86.0</c:v>
                </c:pt>
                <c:pt idx="1">
                  <c:v>89.0</c:v>
                </c:pt>
                <c:pt idx="2">
                  <c:v>87.0</c:v>
                </c:pt>
                <c:pt idx="3">
                  <c:v>75.0</c:v>
                </c:pt>
                <c:pt idx="4">
                  <c:v>78.0</c:v>
                </c:pt>
                <c:pt idx="5">
                  <c:v>74.0</c:v>
                </c:pt>
                <c:pt idx="6">
                  <c:v>78.0</c:v>
                </c:pt>
                <c:pt idx="7">
                  <c:v>73.0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2011-2012</c:v>
                </c:pt>
              </c:strCache>
            </c:strRef>
          </c:tx>
          <c:invertIfNegative val="0"/>
          <c:cat>
            <c:strRef>
              <c:f>Sheet1!$A$2:$A$11</c:f>
              <c:strCache>
                <c:ptCount val="8"/>
                <c:pt idx="0">
                  <c:v>3rd-4th</c:v>
                </c:pt>
                <c:pt idx="1">
                  <c:v>4th-5th</c:v>
                </c:pt>
                <c:pt idx="2">
                  <c:v>5th-6th</c:v>
                </c:pt>
                <c:pt idx="3">
                  <c:v>6th-7th</c:v>
                </c:pt>
                <c:pt idx="4">
                  <c:v>7th-8th</c:v>
                </c:pt>
                <c:pt idx="5">
                  <c:v>8th-9th</c:v>
                </c:pt>
                <c:pt idx="6">
                  <c:v>9th-10th</c:v>
                </c:pt>
                <c:pt idx="7">
                  <c:v>10th-11th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83.0</c:v>
                </c:pt>
                <c:pt idx="1">
                  <c:v>78.0</c:v>
                </c:pt>
                <c:pt idx="2">
                  <c:v>70.0</c:v>
                </c:pt>
                <c:pt idx="3">
                  <c:v>71.0</c:v>
                </c:pt>
                <c:pt idx="4">
                  <c:v>68.0</c:v>
                </c:pt>
                <c:pt idx="5">
                  <c:v>84.0</c:v>
                </c:pt>
                <c:pt idx="6">
                  <c:v>84.0</c:v>
                </c:pt>
                <c:pt idx="7">
                  <c:v>85.0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-2112125496"/>
        <c:axId val="-2112122456"/>
      </c:barChart>
      <c:catAx>
        <c:axId val="-2112125496"/>
        <c:scaling>
          <c:orientation val="minMax"/>
        </c:scaling>
        <c:delete val="0"/>
        <c:axPos val="b"/>
        <c:numFmt formatCode="d\-mmm" sourceLinked="1"/>
        <c:majorTickMark val="none"/>
        <c:minorTickMark val="none"/>
        <c:tickLblPos val="nextTo"/>
        <c:crossAx val="-2112122456"/>
        <c:crosses val="autoZero"/>
        <c:auto val="1"/>
        <c:lblAlgn val="ctr"/>
        <c:lblOffset val="100"/>
        <c:noMultiLvlLbl val="0"/>
      </c:catAx>
      <c:valAx>
        <c:axId val="-21121224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-2112125496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2010-2011</c:v>
                </c:pt>
              </c:strCache>
            </c:strRef>
          </c:tx>
          <c:invertIfNegative val="0"/>
          <c:cat>
            <c:strRef>
              <c:f>Sheet1!$A$2:$A$11</c:f>
              <c:strCache>
                <c:ptCount val="8"/>
                <c:pt idx="0">
                  <c:v>3rd-4th</c:v>
                </c:pt>
                <c:pt idx="1">
                  <c:v>4th-5th</c:v>
                </c:pt>
                <c:pt idx="2">
                  <c:v>5th-6th</c:v>
                </c:pt>
                <c:pt idx="3">
                  <c:v>6th-7th</c:v>
                </c:pt>
                <c:pt idx="4">
                  <c:v>7th-8th</c:v>
                </c:pt>
                <c:pt idx="5">
                  <c:v>8th-9th</c:v>
                </c:pt>
                <c:pt idx="6">
                  <c:v>9th-10th</c:v>
                </c:pt>
                <c:pt idx="7">
                  <c:v>10th-11th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90.0</c:v>
                </c:pt>
                <c:pt idx="1">
                  <c:v>91.0</c:v>
                </c:pt>
                <c:pt idx="2">
                  <c:v>85.0</c:v>
                </c:pt>
                <c:pt idx="3">
                  <c:v>84.0</c:v>
                </c:pt>
                <c:pt idx="4">
                  <c:v>80.0</c:v>
                </c:pt>
                <c:pt idx="5">
                  <c:v>75.0</c:v>
                </c:pt>
                <c:pt idx="6">
                  <c:v>74.0</c:v>
                </c:pt>
                <c:pt idx="7">
                  <c:v>71.0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2011-2012</c:v>
                </c:pt>
              </c:strCache>
            </c:strRef>
          </c:tx>
          <c:invertIfNegative val="0"/>
          <c:cat>
            <c:strRef>
              <c:f>Sheet1!$A$2:$A$11</c:f>
              <c:strCache>
                <c:ptCount val="8"/>
                <c:pt idx="0">
                  <c:v>3rd-4th</c:v>
                </c:pt>
                <c:pt idx="1">
                  <c:v>4th-5th</c:v>
                </c:pt>
                <c:pt idx="2">
                  <c:v>5th-6th</c:v>
                </c:pt>
                <c:pt idx="3">
                  <c:v>6th-7th</c:v>
                </c:pt>
                <c:pt idx="4">
                  <c:v>7th-8th</c:v>
                </c:pt>
                <c:pt idx="5">
                  <c:v>8th-9th</c:v>
                </c:pt>
                <c:pt idx="6">
                  <c:v>9th-10th</c:v>
                </c:pt>
                <c:pt idx="7">
                  <c:v>10th-11th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86.0</c:v>
                </c:pt>
                <c:pt idx="1">
                  <c:v>84.0</c:v>
                </c:pt>
                <c:pt idx="2">
                  <c:v>83.0</c:v>
                </c:pt>
                <c:pt idx="3">
                  <c:v>83.0</c:v>
                </c:pt>
                <c:pt idx="4">
                  <c:v>67.0</c:v>
                </c:pt>
                <c:pt idx="5">
                  <c:v>82.0</c:v>
                </c:pt>
                <c:pt idx="6">
                  <c:v>85.0</c:v>
                </c:pt>
                <c:pt idx="7">
                  <c:v>85.0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-2112133256"/>
        <c:axId val="-2111981320"/>
      </c:barChart>
      <c:catAx>
        <c:axId val="-2112133256"/>
        <c:scaling>
          <c:orientation val="minMax"/>
        </c:scaling>
        <c:delete val="0"/>
        <c:axPos val="b"/>
        <c:numFmt formatCode="d\-mmm" sourceLinked="1"/>
        <c:majorTickMark val="none"/>
        <c:minorTickMark val="none"/>
        <c:tickLblPos val="nextTo"/>
        <c:crossAx val="-2111981320"/>
        <c:crosses val="autoZero"/>
        <c:auto val="1"/>
        <c:lblAlgn val="ctr"/>
        <c:lblOffset val="100"/>
        <c:noMultiLvlLbl val="0"/>
      </c:catAx>
      <c:valAx>
        <c:axId val="-21119813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-2112133256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2010-2011</c:v>
                </c:pt>
              </c:strCache>
            </c:strRef>
          </c:tx>
          <c:invertIfNegative val="0"/>
          <c:cat>
            <c:strRef>
              <c:f>Sheet1!$A$2:$A$11</c:f>
              <c:strCache>
                <c:ptCount val="8"/>
                <c:pt idx="0">
                  <c:v>3rd-4th</c:v>
                </c:pt>
                <c:pt idx="1">
                  <c:v>4th-5th</c:v>
                </c:pt>
                <c:pt idx="2">
                  <c:v>5th-6th</c:v>
                </c:pt>
                <c:pt idx="3">
                  <c:v>6th-7th</c:v>
                </c:pt>
                <c:pt idx="4">
                  <c:v>7th-8th</c:v>
                </c:pt>
                <c:pt idx="5">
                  <c:v>8th-9th</c:v>
                </c:pt>
                <c:pt idx="6">
                  <c:v>9th-10th</c:v>
                </c:pt>
                <c:pt idx="7">
                  <c:v>10th-11th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91.0</c:v>
                </c:pt>
                <c:pt idx="1">
                  <c:v>90.0</c:v>
                </c:pt>
                <c:pt idx="2">
                  <c:v>90.0</c:v>
                </c:pt>
                <c:pt idx="3">
                  <c:v>80.0</c:v>
                </c:pt>
                <c:pt idx="4">
                  <c:v>85.0</c:v>
                </c:pt>
                <c:pt idx="5">
                  <c:v>85.0</c:v>
                </c:pt>
                <c:pt idx="6">
                  <c:v>82.0</c:v>
                </c:pt>
                <c:pt idx="7">
                  <c:v>83.0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2011-2012</c:v>
                </c:pt>
              </c:strCache>
            </c:strRef>
          </c:tx>
          <c:invertIfNegative val="0"/>
          <c:cat>
            <c:strRef>
              <c:f>Sheet1!$A$2:$A$11</c:f>
              <c:strCache>
                <c:ptCount val="8"/>
                <c:pt idx="0">
                  <c:v>3rd-4th</c:v>
                </c:pt>
                <c:pt idx="1">
                  <c:v>4th-5th</c:v>
                </c:pt>
                <c:pt idx="2">
                  <c:v>5th-6th</c:v>
                </c:pt>
                <c:pt idx="3">
                  <c:v>6th-7th</c:v>
                </c:pt>
                <c:pt idx="4">
                  <c:v>7th-8th</c:v>
                </c:pt>
                <c:pt idx="5">
                  <c:v>8th-9th</c:v>
                </c:pt>
                <c:pt idx="6">
                  <c:v>9th-10th</c:v>
                </c:pt>
                <c:pt idx="7">
                  <c:v>10th-11th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93.0</c:v>
                </c:pt>
                <c:pt idx="1">
                  <c:v>83.0</c:v>
                </c:pt>
                <c:pt idx="2">
                  <c:v>81.0</c:v>
                </c:pt>
                <c:pt idx="3">
                  <c:v>72.0</c:v>
                </c:pt>
                <c:pt idx="4">
                  <c:v>73.0</c:v>
                </c:pt>
                <c:pt idx="5">
                  <c:v>82.0</c:v>
                </c:pt>
                <c:pt idx="6">
                  <c:v>83.0</c:v>
                </c:pt>
                <c:pt idx="7">
                  <c:v>85.0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-2112372568"/>
        <c:axId val="-2112369528"/>
      </c:barChart>
      <c:catAx>
        <c:axId val="-2112372568"/>
        <c:scaling>
          <c:orientation val="minMax"/>
        </c:scaling>
        <c:delete val="0"/>
        <c:axPos val="b"/>
        <c:numFmt formatCode="d\-mmm" sourceLinked="1"/>
        <c:majorTickMark val="none"/>
        <c:minorTickMark val="none"/>
        <c:tickLblPos val="nextTo"/>
        <c:crossAx val="-2112369528"/>
        <c:crosses val="autoZero"/>
        <c:auto val="1"/>
        <c:lblAlgn val="ctr"/>
        <c:lblOffset val="100"/>
        <c:noMultiLvlLbl val="0"/>
      </c:catAx>
      <c:valAx>
        <c:axId val="-2112369528"/>
        <c:scaling>
          <c:orientation val="minMax"/>
          <c:min val="0.0"/>
        </c:scaling>
        <c:delete val="0"/>
        <c:axPos val="l"/>
        <c:numFmt formatCode="General" sourceLinked="1"/>
        <c:majorTickMark val="none"/>
        <c:minorTickMark val="none"/>
        <c:tickLblPos val="nextTo"/>
        <c:crossAx val="-2112372568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2011-2012</c:v>
                </c:pt>
              </c:strCache>
            </c:strRef>
          </c:tx>
          <c:invertIfNegative val="0"/>
          <c:cat>
            <c:strRef>
              <c:f>Sheet1!$A$2:$A$10</c:f>
              <c:strCache>
                <c:ptCount val="9"/>
                <c:pt idx="0">
                  <c:v>3rd </c:v>
                </c:pt>
                <c:pt idx="1">
                  <c:v>4th</c:v>
                </c:pt>
                <c:pt idx="2">
                  <c:v>5th</c:v>
                </c:pt>
                <c:pt idx="3">
                  <c:v>6th</c:v>
                </c:pt>
                <c:pt idx="4">
                  <c:v>7th</c:v>
                </c:pt>
                <c:pt idx="5">
                  <c:v>8th</c:v>
                </c:pt>
                <c:pt idx="6">
                  <c:v>9th</c:v>
                </c:pt>
                <c:pt idx="7">
                  <c:v>10th</c:v>
                </c:pt>
                <c:pt idx="8">
                  <c:v>11th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85.0</c:v>
                </c:pt>
                <c:pt idx="1">
                  <c:v>87.0</c:v>
                </c:pt>
                <c:pt idx="2">
                  <c:v>81.0</c:v>
                </c:pt>
                <c:pt idx="3">
                  <c:v>66.0</c:v>
                </c:pt>
                <c:pt idx="4">
                  <c:v>66.0</c:v>
                </c:pt>
                <c:pt idx="5">
                  <c:v>64.0</c:v>
                </c:pt>
                <c:pt idx="6">
                  <c:v>84.0</c:v>
                </c:pt>
                <c:pt idx="7">
                  <c:v>83.0</c:v>
                </c:pt>
                <c:pt idx="8">
                  <c:v>81.0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116774600"/>
        <c:axId val="-2109597256"/>
      </c:barChart>
      <c:catAx>
        <c:axId val="-2116774600"/>
        <c:scaling>
          <c:orientation val="minMax"/>
        </c:scaling>
        <c:delete val="0"/>
        <c:axPos val="b"/>
        <c:majorTickMark val="out"/>
        <c:minorTickMark val="none"/>
        <c:tickLblPos val="nextTo"/>
        <c:crossAx val="-2109597256"/>
        <c:crosses val="autoZero"/>
        <c:auto val="1"/>
        <c:lblAlgn val="ctr"/>
        <c:lblOffset val="100"/>
        <c:noMultiLvlLbl val="0"/>
      </c:catAx>
      <c:valAx>
        <c:axId val="-2109597256"/>
        <c:scaling>
          <c:orientation val="minMax"/>
          <c:max val="100.0"/>
          <c:min val="0.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116774600"/>
        <c:crosses val="autoZero"/>
        <c:crossBetween val="between"/>
        <c:majorUnit val="10.0"/>
        <c:minorUnit val="5.0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19429E-2FA6-EB42-840D-9EC577D29600}" type="datetimeFigureOut">
              <a:rPr lang="en-US" smtClean="0"/>
              <a:t>4/24/12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6CCEC-5323-C64D-BE00-609A654481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06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CCEC-5323-C64D-BE00-609A654481F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0716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CCEC-5323-C64D-BE00-609A654481F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3244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CCEC-5323-C64D-BE00-609A654481F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562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CCEC-5323-C64D-BE00-609A654481F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8941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CCEC-5323-C64D-BE00-609A654481F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9340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CCEC-5323-C64D-BE00-609A654481F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1820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CCEC-5323-C64D-BE00-609A654481F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725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CCEC-5323-C64D-BE00-609A654481F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824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CCEC-5323-C64D-BE00-609A654481F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790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CCEC-5323-C64D-BE00-609A654481F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738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CCEC-5323-C64D-BE00-609A654481F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9332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CCEC-5323-C64D-BE00-609A654481F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1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CCEC-5323-C64D-BE00-609A654481F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118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CCEC-5323-C64D-BE00-609A654481F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463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CCEC-5323-C64D-BE00-609A654481F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34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-TextureForeGrou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796303"/>
            <a:ext cx="7086600" cy="1847850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66565"/>
            <a:ext cx="7086600" cy="1752600"/>
          </a:xfrm>
        </p:spPr>
        <p:txBody>
          <a:bodyPr vert="horz" lIns="91440" tIns="45720" rIns="91440" bIns="45720" rtlCol="0" anchor="t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88423" y="6221506"/>
            <a:ext cx="2743200" cy="365125"/>
          </a:xfrm>
        </p:spPr>
        <p:txBody>
          <a:bodyPr/>
          <a:lstStyle/>
          <a:p>
            <a:fld id="{E90C4CEC-16D5-4229-B4DE-FDE9B679D7E2}" type="datetimeFigureOut">
              <a:rPr lang="en-US" smtClean="0"/>
              <a:t>4/24/12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221506"/>
            <a:ext cx="2743200" cy="3651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5" y="3765177"/>
            <a:ext cx="7272338" cy="1098176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78013" y="777240"/>
            <a:ext cx="4294363" cy="2866913"/>
          </a:xfrm>
          <a:ln w="76200" cmpd="dbl">
            <a:solidFill>
              <a:schemeClr val="tx1"/>
            </a:solidFill>
            <a:miter lim="800000"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9025" y="4867836"/>
            <a:ext cx="7272338" cy="126402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4/24/12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4/24/12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6588" y="609600"/>
            <a:ext cx="15240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89024" y="609600"/>
            <a:ext cx="5921376" cy="55165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4/24/12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4/24/12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792224"/>
            <a:ext cx="7086600" cy="1847088"/>
          </a:xfrm>
        </p:spPr>
        <p:txBody>
          <a:bodyPr vert="horz" lIns="91440" tIns="45720" rIns="91440" bIns="45720" rtlCol="0" anchor="b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400" b="1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3666744"/>
            <a:ext cx="7086600" cy="1755648"/>
          </a:xfrm>
        </p:spPr>
        <p:txBody>
          <a:bodyPr vert="horz" lIns="91440" tIns="45720" rIns="91440" bIns="45720" rtlCol="0" anchor="t" anchorCtr="0">
            <a:noAutofit/>
            <a:scene3d>
              <a:camera prst="orthographicFront"/>
              <a:lightRig rig="threePt" dir="t">
                <a:rot lat="0" lon="0" rev="10800000"/>
              </a:lightRig>
            </a:scene3d>
            <a:sp3d extrusionH="25400">
              <a:bevelT w="12700" h="12700" prst="relaxedInset"/>
              <a:bevelB w="12700" h="12700" prst="relaxedInset"/>
            </a:sp3d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2000" b="0" kern="1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5400" dist="19050" dir="4200000" algn="ctr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4/24/12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9023" y="1816100"/>
            <a:ext cx="3429000" cy="4310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2363" y="1816100"/>
            <a:ext cx="3429000" cy="43100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4/24/12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9024" y="1688679"/>
            <a:ext cx="3429000" cy="8270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9024" y="2590800"/>
            <a:ext cx="3429000" cy="35353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2363" y="1688679"/>
            <a:ext cx="3429000" cy="8270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32363" y="2590800"/>
            <a:ext cx="3429000" cy="35353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4/24/12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4/24/12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4/24/12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729" y="381000"/>
            <a:ext cx="3429000" cy="1649506"/>
          </a:xfrm>
        </p:spPr>
        <p:txBody>
          <a:bodyPr anchor="b"/>
          <a:lstStyle>
            <a:lvl1pPr algn="ctr">
              <a:lnSpc>
                <a:spcPct val="1000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0588" y="381000"/>
            <a:ext cx="3429000" cy="57451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4729" y="2057401"/>
            <a:ext cx="3429000" cy="36576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4/24/12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rior-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2363" y="739588"/>
            <a:ext cx="3429000" cy="1290380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88136" y="779929"/>
            <a:ext cx="3429000" cy="4935071"/>
          </a:xfrm>
          <a:ln w="76200" cmpd="dbl">
            <a:solidFill>
              <a:schemeClr val="tx1"/>
            </a:solidFill>
            <a:miter lim="800000"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32363" y="2057400"/>
            <a:ext cx="3429000" cy="3657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600"/>
              </a:spcBef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C4CEC-16D5-4229-B4DE-FDE9B679D7E2}" type="datetimeFigureOut">
              <a:rPr lang="en-US" smtClean="0"/>
              <a:t>4/24/12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89024" y="274637"/>
            <a:ext cx="7272339" cy="13390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9024" y="1801906"/>
            <a:ext cx="7272339" cy="4324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02187" y="6356350"/>
            <a:ext cx="24294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90C4CEC-16D5-4229-B4DE-FDE9B679D7E2}" type="datetimeFigureOut">
              <a:rPr lang="en-US" smtClean="0"/>
              <a:t>4/24/12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0393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BAE4E6-4D12-4A48-9B6B-6FA0B79BEE9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lnSpc>
          <a:spcPts val="5200"/>
        </a:lnSpc>
        <a:spcBef>
          <a:spcPct val="0"/>
        </a:spcBef>
        <a:buNone/>
        <a:defRPr sz="4800" b="1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" pitchFamily="2" charset="2"/>
        <a:buChar char="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" pitchFamily="2" charset="2"/>
        <a:buChar char="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" pitchFamily="2" charset="2"/>
        <a:buChar char="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" pitchFamily="2" charset="2"/>
        <a:buChar char="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" pitchFamily="2" charset="2"/>
        <a:buChar char="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" pitchFamily="2" charset="2"/>
        <a:buChar char="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" pitchFamily="2" charset="2"/>
        <a:buChar char="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Southeast Polk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District Achievement Data Profile</a:t>
            </a:r>
          </a:p>
          <a:p>
            <a:r>
              <a:rPr lang="en-US" dirty="0" smtClean="0"/>
              <a:t>2011-2012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02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 xmlns:p14="http://schemas.microsoft.com/office/powerpoint/2010/main">
        <p:cut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Science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9631098"/>
              </p:ext>
            </p:extLst>
          </p:nvPr>
        </p:nvGraphicFramePr>
        <p:xfrm>
          <a:off x="1089025" y="1801813"/>
          <a:ext cx="7272338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81923400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Baseline Data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16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Written Expression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9118383"/>
              </p:ext>
            </p:extLst>
          </p:nvPr>
        </p:nvGraphicFramePr>
        <p:xfrm>
          <a:off x="1089025" y="1801813"/>
          <a:ext cx="7272338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70605722"/>
      </p:ext>
    </p:extLst>
  </p:cSld>
  <p:clrMapOvr>
    <a:masterClrMapping/>
  </p:clrMapOvr>
  <p:transition xmlns:p14="http://schemas.microsoft.com/office/powerpoint/2010/main" spd="slow">
    <p:pull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Celebrations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Trend growth at 3 grade levels in reading and 4 grade levels in math.</a:t>
            </a:r>
          </a:p>
          <a:p>
            <a:r>
              <a:rPr lang="en-US" dirty="0" smtClean="0"/>
              <a:t>Cohort growth at 3 grade levels in reading and 3 grade levels in math.</a:t>
            </a:r>
          </a:p>
          <a:p>
            <a:r>
              <a:rPr lang="en-US" dirty="0" smtClean="0"/>
              <a:t>8 data points demonstrated double-digit growth.</a:t>
            </a:r>
          </a:p>
          <a:p>
            <a:r>
              <a:rPr lang="en-US" dirty="0" smtClean="0"/>
              <a:t>Strong data in written expression reflects focus on writing.</a:t>
            </a:r>
          </a:p>
          <a:p>
            <a:r>
              <a:rPr lang="en-US" dirty="0" smtClean="0"/>
              <a:t>Strong proficiency and growth at schools with poverty and language challenges.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630450"/>
      </p:ext>
    </p:extLst>
  </p:cSld>
  <p:clrMapOvr>
    <a:masterClrMapping/>
  </p:clrMapOvr>
  <p:transition xmlns:p14="http://schemas.microsoft.com/office/powerpoint/2010/main" spd="slow">
    <p:cov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 support structures</a:t>
            </a:r>
          </a:p>
          <a:p>
            <a:r>
              <a:rPr lang="en-US" dirty="0" smtClean="0"/>
              <a:t>Review program of studies</a:t>
            </a:r>
          </a:p>
          <a:p>
            <a:r>
              <a:rPr lang="en-US" dirty="0" smtClean="0"/>
              <a:t>Test administration—Spring for Iowa Tests</a:t>
            </a:r>
          </a:p>
        </p:txBody>
      </p:sp>
    </p:spTree>
    <p:extLst>
      <p:ext uri="{BB962C8B-B14F-4D97-AF65-F5344CB8AC3E}">
        <p14:creationId xmlns:p14="http://schemas.microsoft.com/office/powerpoint/2010/main" val="77000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Implement assessment plan that provides ongoing feedback related to learning goals.</a:t>
            </a:r>
          </a:p>
          <a:p>
            <a:r>
              <a:rPr lang="en-US" dirty="0" smtClean="0"/>
              <a:t>Design intervention plans for students at risk of meeting learning goals</a:t>
            </a:r>
          </a:p>
          <a:p>
            <a:r>
              <a:rPr lang="en-US" dirty="0" smtClean="0"/>
              <a:t>Implement new curriculum units with attention to possibilities of differentiation</a:t>
            </a:r>
          </a:p>
          <a:p>
            <a:r>
              <a:rPr lang="en-US" dirty="0" smtClean="0"/>
              <a:t>Increase the explicitness of instruction for students not meeting goals or not making progress</a:t>
            </a:r>
          </a:p>
          <a:p>
            <a:r>
              <a:rPr lang="en-US" dirty="0" smtClean="0"/>
              <a:t>Increase opportunities for reading, writing, and problem-solving across all content areas.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82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xmlns:p14="http://schemas.microsoft.com/office/powerpoint/2010/main" spd="slow">
        <p:dissolv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Interpreting the New Assessments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Grades 3-7</a:t>
            </a:r>
          </a:p>
          <a:p>
            <a:pPr lvl="1"/>
            <a:r>
              <a:rPr lang="en-US" dirty="0"/>
              <a:t>In reading, the average student </a:t>
            </a:r>
            <a:r>
              <a:rPr lang="en-US" dirty="0" smtClean="0"/>
              <a:t>in </a:t>
            </a:r>
            <a:r>
              <a:rPr lang="en-US" dirty="0"/>
              <a:t>2011 outperformed the average student in 2000.</a:t>
            </a:r>
          </a:p>
          <a:p>
            <a:pPr lvl="1"/>
            <a:r>
              <a:rPr lang="en-US" dirty="0" smtClean="0"/>
              <a:t>In </a:t>
            </a:r>
            <a:r>
              <a:rPr lang="en-US" dirty="0"/>
              <a:t>math, students at all performance levels (low, average and high) in 2011 outperformed </a:t>
            </a:r>
            <a:r>
              <a:rPr lang="en-US" dirty="0" smtClean="0"/>
              <a:t>students in </a:t>
            </a:r>
            <a:r>
              <a:rPr lang="en-US" dirty="0"/>
              <a:t>2000.</a:t>
            </a:r>
          </a:p>
          <a:p>
            <a:pPr lvl="1"/>
            <a:r>
              <a:rPr lang="en-US" dirty="0" smtClean="0"/>
              <a:t>In </a:t>
            </a:r>
            <a:r>
              <a:rPr lang="en-US" dirty="0"/>
              <a:t>language, students in 2011 in grades 3 to 5 tended to outperform students in 2000.</a:t>
            </a:r>
          </a:p>
          <a:p>
            <a:pPr lvl="1"/>
            <a:r>
              <a:rPr lang="en-US" dirty="0" smtClean="0"/>
              <a:t>In </a:t>
            </a:r>
            <a:r>
              <a:rPr lang="en-US" dirty="0"/>
              <a:t>science, all students in 2011 generally outperformed students in 2000.</a:t>
            </a:r>
          </a:p>
          <a:p>
            <a:r>
              <a:rPr lang="en-US" dirty="0" smtClean="0"/>
              <a:t>Grades 8-11</a:t>
            </a:r>
          </a:p>
          <a:p>
            <a:pPr lvl="1"/>
            <a:r>
              <a:rPr lang="en-US" dirty="0"/>
              <a:t>performance of all students in 2011 was comparable to that of students in 2000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08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Trend Data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is the impact of core instruction on achievement levels for students?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09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 Comprehension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0308833"/>
              </p:ext>
            </p:extLst>
          </p:nvPr>
        </p:nvGraphicFramePr>
        <p:xfrm>
          <a:off x="1089025" y="1801813"/>
          <a:ext cx="7272338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088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Math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0298822"/>
              </p:ext>
            </p:extLst>
          </p:nvPr>
        </p:nvGraphicFramePr>
        <p:xfrm>
          <a:off x="1089025" y="1801813"/>
          <a:ext cx="7272338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8733426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Science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7900666"/>
              </p:ext>
            </p:extLst>
          </p:nvPr>
        </p:nvGraphicFramePr>
        <p:xfrm>
          <a:off x="1089025" y="1801813"/>
          <a:ext cx="7272338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8733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Cohort Data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Are our students making growth?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4020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 Comprehension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5636072"/>
              </p:ext>
            </p:extLst>
          </p:nvPr>
        </p:nvGraphicFramePr>
        <p:xfrm>
          <a:off x="1089025" y="1801813"/>
          <a:ext cx="7272338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7528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Math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3030018"/>
              </p:ext>
            </p:extLst>
          </p:nvPr>
        </p:nvGraphicFramePr>
        <p:xfrm>
          <a:off x="1089025" y="1801813"/>
          <a:ext cx="7272338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8192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Tradition">
  <a:themeElements>
    <a:clrScheme name="Tradition">
      <a:dk1>
        <a:srgbClr val="000000"/>
      </a:dk1>
      <a:lt1>
        <a:srgbClr val="FFFFFF"/>
      </a:lt1>
      <a:dk2>
        <a:srgbClr val="59480D"/>
      </a:dk2>
      <a:lt2>
        <a:srgbClr val="D28E11"/>
      </a:lt2>
      <a:accent1>
        <a:srgbClr val="6B4A0B"/>
      </a:accent1>
      <a:accent2>
        <a:srgbClr val="790A14"/>
      </a:accent2>
      <a:accent3>
        <a:srgbClr val="908342"/>
      </a:accent3>
      <a:accent4>
        <a:srgbClr val="423E5C"/>
      </a:accent4>
      <a:accent5>
        <a:srgbClr val="641345"/>
      </a:accent5>
      <a:accent6>
        <a:srgbClr val="748A2F"/>
      </a:accent6>
      <a:hlink>
        <a:srgbClr val="DD7E0E"/>
      </a:hlink>
      <a:folHlink>
        <a:srgbClr val="7F6F6F"/>
      </a:folHlink>
    </a:clrScheme>
    <a:fontScheme name="Tradition">
      <a:majorFont>
        <a:latin typeface="Candara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andara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Tradition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50000"/>
              </a:schemeClr>
              <a:schemeClr val="phClr">
                <a:tint val="90000"/>
                <a:satMod val="30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50000"/>
              </a:schemeClr>
              <a:schemeClr val="phClr">
                <a:tint val="90000"/>
                <a:satMod val="300000"/>
              </a:schemeClr>
            </a:duotone>
          </a:blip>
          <a:stretch/>
        </a:blip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38100" cap="flat" cmpd="sng" algn="ctr">
          <a:solidFill>
            <a:schemeClr val="phClr">
              <a:shade val="90000"/>
            </a:schemeClr>
          </a:solidFill>
          <a:prstDash val="solid"/>
          <a:miter/>
        </a:ln>
        <a:ln w="76200" cap="flat" cmpd="dbl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>
            <a:innerShdw blurRad="127000">
              <a:srgbClr val="FFFFFF">
                <a:alpha val="35000"/>
              </a:srgbClr>
            </a:innerShdw>
          </a:effectLst>
          <a:scene3d>
            <a:camera prst="orthographicFront">
              <a:rot lat="0" lon="0" rev="0"/>
            </a:camera>
            <a:lightRig rig="chilly" dir="tl">
              <a:rot lat="0" lon="0" rev="5400000"/>
            </a:lightRig>
          </a:scene3d>
          <a:sp3d prstMaterial="softEdge">
            <a:bevelT w="0" h="0"/>
          </a:sp3d>
        </a:effectStyle>
        <a:effectStyle>
          <a:effectLst>
            <a:outerShdw blurRad="63500" dist="25400" dir="5400000" algn="br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3600000"/>
            </a:lightRig>
          </a:scene3d>
          <a:sp3d>
            <a:bevelT w="889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75000"/>
              </a:schemeClr>
              <a:schemeClr val="phClr">
                <a:satMod val="3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Tradition.thmx</Template>
  <TotalTime>321</TotalTime>
  <Words>299</Words>
  <Application>Microsoft Macintosh PowerPoint</Application>
  <PresentationFormat>On-screen Show (4:3)</PresentationFormat>
  <Paragraphs>58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Tradition</vt:lpstr>
      <vt:lpstr>Southeast Polk</vt:lpstr>
      <vt:lpstr>Interpreting the New Assessments</vt:lpstr>
      <vt:lpstr>Trend Data</vt:lpstr>
      <vt:lpstr>Reading Comprehension</vt:lpstr>
      <vt:lpstr>Math</vt:lpstr>
      <vt:lpstr>Science</vt:lpstr>
      <vt:lpstr>Cohort Data</vt:lpstr>
      <vt:lpstr>Reading Comprehension</vt:lpstr>
      <vt:lpstr>Math</vt:lpstr>
      <vt:lpstr>Science</vt:lpstr>
      <vt:lpstr>Baseline Data</vt:lpstr>
      <vt:lpstr>Written Expression</vt:lpstr>
      <vt:lpstr>Celebrations</vt:lpstr>
      <vt:lpstr>Implications</vt:lpstr>
      <vt:lpstr>Actions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Southeast Polk</dc:title>
  <dc:creator>joellen.latham</dc:creator>
  <cp:lastModifiedBy>joellen.latham</cp:lastModifiedBy>
  <cp:revision>25</cp:revision>
  <dcterms:created xsi:type="dcterms:W3CDTF">2011-09-23T04:16:54Z</dcterms:created>
  <dcterms:modified xsi:type="dcterms:W3CDTF">2012-04-24T15:26:41Z</dcterms:modified>
</cp:coreProperties>
</file>